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notesMasterIdLst>
    <p:notesMasterId r:id="rId66"/>
  </p:notesMasterIdLst>
  <p:sldIdLst>
    <p:sldId id="256" r:id="rId3"/>
    <p:sldId id="262" r:id="rId4"/>
    <p:sldId id="266" r:id="rId5"/>
    <p:sldId id="267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0" r:id="rId46"/>
    <p:sldId id="311" r:id="rId47"/>
    <p:sldId id="263" r:id="rId48"/>
    <p:sldId id="312" r:id="rId49"/>
    <p:sldId id="313" r:id="rId50"/>
    <p:sldId id="316" r:id="rId51"/>
    <p:sldId id="317" r:id="rId52"/>
    <p:sldId id="318" r:id="rId53"/>
    <p:sldId id="309" r:id="rId54"/>
    <p:sldId id="319" r:id="rId55"/>
    <p:sldId id="321" r:id="rId56"/>
    <p:sldId id="323" r:id="rId57"/>
    <p:sldId id="324" r:id="rId58"/>
    <p:sldId id="325" r:id="rId59"/>
    <p:sldId id="326" r:id="rId60"/>
    <p:sldId id="327" r:id="rId61"/>
    <p:sldId id="320" r:id="rId62"/>
    <p:sldId id="314" r:id="rId63"/>
    <p:sldId id="265" r:id="rId64"/>
    <p:sldId id="315" r:id="rId6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C8"/>
    <a:srgbClr val="D0D0CA"/>
    <a:srgbClr val="D3D4C6"/>
    <a:srgbClr val="D1D4C6"/>
    <a:srgbClr val="CFD5C5"/>
    <a:srgbClr val="CFD7C3"/>
    <a:srgbClr val="E2E8CE"/>
    <a:srgbClr val="EBF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2167" autoAdjust="0"/>
  </p:normalViewPr>
  <p:slideViewPr>
    <p:cSldViewPr snapToGrid="0">
      <p:cViewPr varScale="1">
        <p:scale>
          <a:sx n="58" d="100"/>
          <a:sy n="58" d="100"/>
        </p:scale>
        <p:origin x="78" y="8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1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14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B10C68B-4B56-4C57-A100-1112E8D05063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D1BE559-B438-492B-8B25-996CFA6FE8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BE559-B438-492B-8B25-996CFA6FE80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External Data Resources: ICPSR (Inter-university Consortium for Political and Social Research), </a:t>
            </a:r>
            <a:r>
              <a:rPr lang="en-US" dirty="0" err="1" smtClean="0"/>
              <a:t>Hathi</a:t>
            </a:r>
            <a:r>
              <a:rPr lang="en-US" dirty="0" smtClean="0"/>
              <a:t> Trust, disciplinary repositories</a:t>
            </a:r>
            <a:r>
              <a:rPr lang="en-US" baseline="0" dirty="0" smtClean="0"/>
              <a:t> and networks (see </a:t>
            </a:r>
            <a:r>
              <a:rPr lang="en-US" baseline="0" dirty="0" err="1" smtClean="0"/>
              <a:t>DataBIB</a:t>
            </a:r>
            <a:r>
              <a:rPr lang="en-US" baseline="0" dirty="0" smtClean="0"/>
              <a:t>) [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DataVerse</a:t>
            </a:r>
            <a:r>
              <a:rPr lang="en-US" baseline="0" dirty="0" smtClean="0"/>
              <a:t>, Scholarly Publishing and Academic Resources Coalition (SPARC), Knowledge Network for </a:t>
            </a:r>
            <a:r>
              <a:rPr lang="en-US" baseline="0" dirty="0" err="1" smtClean="0"/>
              <a:t>Biocomplexity</a:t>
            </a:r>
            <a:r>
              <a:rPr lang="en-US" baseline="0" dirty="0" smtClean="0"/>
              <a:t> (KNB)]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Subscriptions? Connections to software licensing? Grant purchased data or license?</a:t>
            </a:r>
          </a:p>
          <a:p>
            <a:endParaRPr lang="en-US" dirty="0" smtClean="0"/>
          </a:p>
          <a:p>
            <a:r>
              <a:rPr lang="en-US" dirty="0" smtClean="0"/>
              <a:t>(illustrator 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19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Research Data Cycle: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2011 NSF requirement to have data management plans in the grant proposals, </a:t>
            </a:r>
            <a:r>
              <a:rPr lang="en-US" baseline="0" dirty="0" smtClean="0"/>
              <a:t>now NSF, NEH, NIH all require data management plans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Link back to OSTP and</a:t>
            </a:r>
            <a:r>
              <a:rPr lang="en-US" baseline="0" dirty="0" smtClean="0"/>
              <a:t> the 2013 memo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CDL now has the widely known DMP tool – many other institutions as well (including a small one at UM lining to the CDL site – institutional affiliation for scholarly use)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Highlight (again) that none of the activities</a:t>
            </a:r>
            <a:r>
              <a:rPr lang="en-US" baseline="0" dirty="0" smtClean="0"/>
              <a:t> or categories are concrete – this is an abstraction useful for an initial discussion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69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all these terms can cross the three general categories of sources and activities</a:t>
            </a:r>
          </a:p>
          <a:p>
            <a:r>
              <a:rPr lang="en-US" dirty="0" smtClean="0"/>
              <a:t>Metadata creation – subject librarians? New human resource that the library needs? Researcher</a:t>
            </a:r>
            <a:r>
              <a:rPr lang="en-US" baseline="0" dirty="0" smtClean="0"/>
              <a:t> role in metadata creation? Collaborative?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3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(illustrator 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86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are really calls for a lot of discipline (self-control, monitoring, effort, etc.)</a:t>
            </a:r>
            <a:r>
              <a:rPr lang="en-US" baseline="0" dirty="0" smtClean="0"/>
              <a:t> on the part of the researcher. Their data must have structure in order to be shared well. This is a NEW aspect of research (in part motivated by NSF, HEH, and NIH requirements, in part as a recognition of the value of data) that we are all scrambling to comply with.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Many Metadata standards both within the library (MARC and Dublin Core being two big ones) and in discipline specific silos (FGDC for GIS [from federal government] or ISO 19100, for ecology EML [from LTER], and so on). Metadata is all about FOLLOWING THE RULES so that the data is interoperable.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DataOne</a:t>
            </a:r>
            <a:r>
              <a:rPr lang="en-US" baseline="0" dirty="0" smtClean="0"/>
              <a:t>, IPSCR</a:t>
            </a:r>
            <a:endParaRPr lang="en-US" dirty="0" smtClean="0"/>
          </a:p>
          <a:p>
            <a:r>
              <a:rPr lang="en-US" dirty="0" smtClean="0"/>
              <a:t>(illustrator 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0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really</a:t>
            </a:r>
            <a:r>
              <a:rPr lang="en-US" baseline="0" dirty="0" smtClean="0"/>
              <a:t> the central role of the data curator – create the metadata and then to build linkages to make the data discoverable, useful, available. Some have said a gatekeeper (much like some subject librarians) of what comes into and is made available through the library.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Metadata = Documentation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metadata creation can be automatic, it often is very labor intensive and draws on disciplinary expertise.</a:t>
            </a:r>
          </a:p>
          <a:p>
            <a:r>
              <a:rPr lang="en-US" baseline="0" dirty="0" smtClean="0"/>
              <a:t>Who controls the metadata? Is the metadata correct? Subjectivity or “data sense” in small datasets.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Problems: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Few Standards for metadata about data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Very labor intensive (cannot automate)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Opportunity for collaboration? How to make important to researcher? It seems that metadata librarians form a secret society that they guard? And researcher can’t be bothered?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Metadata needs to be monitored and perhaps even created in an iterative way.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important metadata? source (author), process steps (provenance), accuracy/validity (authority control)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Title, Author/</a:t>
            </a:r>
            <a:r>
              <a:rPr lang="en-US" baseline="0" dirty="0" err="1" smtClean="0"/>
              <a:t>creator,DOI,Date,Description,Format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1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surging interest in the sematic web – not only in libraries but in business world as well (Google, </a:t>
            </a:r>
            <a:r>
              <a:rPr lang="en-US" dirty="0" err="1" smtClean="0"/>
              <a:t>Facecbook</a:t>
            </a:r>
            <a:r>
              <a:rPr lang="en-US" dirty="0" smtClean="0"/>
              <a:t>, Amazon, and so on)</a:t>
            </a:r>
          </a:p>
          <a:p>
            <a:endParaRPr lang="en-US" dirty="0" smtClean="0"/>
          </a:p>
          <a:p>
            <a:r>
              <a:rPr lang="en-US" dirty="0" smtClean="0"/>
              <a:t>(illustrator 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08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surging interest in the sematic web – not only in libraries but in business world as well (Google, </a:t>
            </a:r>
            <a:r>
              <a:rPr lang="en-US" dirty="0" err="1" smtClean="0"/>
              <a:t>Facecbook</a:t>
            </a:r>
            <a:r>
              <a:rPr lang="en-US" dirty="0" smtClean="0"/>
              <a:t>, Amazon, and so on)</a:t>
            </a:r>
          </a:p>
          <a:p>
            <a:endParaRPr lang="en-US" dirty="0" smtClean="0"/>
          </a:p>
          <a:p>
            <a:r>
              <a:rPr lang="en-US" dirty="0" smtClean="0"/>
              <a:t>(illustrator 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85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another buzzword, the hope is that all data is interoperable (but what does that really mean)</a:t>
            </a:r>
          </a:p>
          <a:p>
            <a:endParaRPr lang="en-US" dirty="0" smtClean="0"/>
          </a:p>
          <a:p>
            <a:r>
              <a:rPr lang="en-US" dirty="0" smtClean="0"/>
              <a:t>(illustrator 13)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18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another buzzword, the hope is that all data is interoperable (but what does that really mean)</a:t>
            </a:r>
          </a:p>
          <a:p>
            <a:endParaRPr lang="en-US" dirty="0" smtClean="0"/>
          </a:p>
          <a:p>
            <a:r>
              <a:rPr lang="en-US" dirty="0" smtClean="0"/>
              <a:t>(illustrator 13)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7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are left with this complex view (strategic pause)</a:t>
            </a:r>
          </a:p>
          <a:p>
            <a:endParaRPr lang="en-US" dirty="0" smtClean="0"/>
          </a:p>
          <a:p>
            <a:r>
              <a:rPr lang="en-US" dirty="0" smtClean="0"/>
              <a:t>Re-emphasize the role of the curator as a collaborator</a:t>
            </a:r>
            <a:r>
              <a:rPr lang="en-US" baseline="0" dirty="0" smtClean="0"/>
              <a:t> in the creation of metadata and a </a:t>
            </a:r>
            <a:r>
              <a:rPr lang="en-US" dirty="0" smtClean="0"/>
              <a:t>builder of relationships.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Copyright and access metadata? Who polices? Is the metadata stable? Are links </a:t>
            </a:r>
            <a:r>
              <a:rPr lang="en-US" baseline="0" dirty="0" err="1" smtClean="0"/>
              <a:t>persistant</a:t>
            </a:r>
            <a:r>
              <a:rPr lang="en-US" baseline="0" dirty="0" smtClean="0"/>
              <a:t>? GATEKEEPERS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585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Storage as bits on disk, cloud,</a:t>
            </a:r>
            <a:r>
              <a:rPr lang="en-US" baseline="0" dirty="0" smtClean="0"/>
              <a:t> etc. (backup and restore)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31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Archives as data protection as fixity, identifiers, checksums</a:t>
            </a:r>
          </a:p>
          <a:p>
            <a:r>
              <a:rPr lang="en-US" dirty="0" smtClean="0"/>
              <a:t>[could meet some</a:t>
            </a:r>
            <a:r>
              <a:rPr lang="en-US" baseline="0" dirty="0" smtClean="0"/>
              <a:t> DMP requirements]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83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Preservation as the ability for someone other than the data creator to</a:t>
            </a:r>
            <a:r>
              <a:rPr lang="en-US" baseline="0" dirty="0" smtClean="0"/>
              <a:t> interpret the data</a:t>
            </a:r>
          </a:p>
          <a:p>
            <a:r>
              <a:rPr lang="en-US" baseline="0" dirty="0" smtClean="0"/>
              <a:t>[satisfies DMP requirements]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Curation as adding value – bring disparate data together for new discoveries, searches, inter-disciplinary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last comparison of library processes and data processes from: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Choudhury, S., Palmer, C., Baker, K., &amp;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DiLauro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T. (2013).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Levels of services and curation for high-functioning data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Paper presented at the 8th International Digital Curation Conference, Amsterdam.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911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25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10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18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Discovery is of course perhaps</a:t>
            </a:r>
            <a:r>
              <a:rPr lang="en-US" baseline="0" dirty="0" smtClean="0"/>
              <a:t> the most important aspect of data curation – increased value in datasets through re-use in the creation of new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14d)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7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 the material world, there is a tension between preservation and conservation (in economics and natural</a:t>
            </a:r>
            <a:r>
              <a:rPr lang="en-US" baseline="0" dirty="0" smtClean="0"/>
              <a:t> resource management). This conversation has not yet appeared in library land, but perhaps it is part of a well thought out future of data curation.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3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 the material world, there is a tension between preservation and conservation (in economics and natural</a:t>
            </a:r>
            <a:r>
              <a:rPr lang="en-US" baseline="0" dirty="0" smtClean="0"/>
              <a:t> resource management). This conversation has not yet appeared in library land, but perhaps it is part of a well thought out future of data curation.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11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four slides outline a little of the curation infrastructure. Note that much of this infrastructure already exists, no need to create</a:t>
            </a:r>
            <a:r>
              <a:rPr lang="en-US" baseline="0" dirty="0" smtClean="0"/>
              <a:t> more, just build the right relationships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(illustrator 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map as metaphor. This is how one non-librarian approaches</a:t>
            </a:r>
            <a:r>
              <a:rPr lang="en-US" baseline="0" dirty="0" smtClean="0"/>
              <a:t> thinking about data curation. The ideas that follow are drawn from library science literature, but the conception is that of a non-expert.</a:t>
            </a:r>
          </a:p>
          <a:p>
            <a:r>
              <a:rPr lang="en-US" baseline="0" dirty="0" smtClean="0"/>
              <a:t>Perhaps brief intro to geography research – geospatial data heavy research.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 use of the term Data Curation in 1995 in a somewhat obscure paper in the journal </a:t>
            </a:r>
            <a:r>
              <a:rPr lang="en-US" i="1" baseline="0" dirty="0" smtClean="0"/>
              <a:t>Museum Management and Curatorship. </a:t>
            </a:r>
            <a:r>
              <a:rPr lang="en-US" i="0" baseline="0" dirty="0" smtClean="0"/>
              <a:t>The article: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Zorich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D. M. (1995). Data management: Managing electronic information: Data curation in museums.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Museum Management and Curatorship, 14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(4), 430-432. Cited in: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Palmer, C. L., Weber, N. M., Muñoz, T.,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Renear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 H. (2013). Foundations of Data Curation: The Pedagogy and Practice of “Purposeful Work” with Research Data.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Archives Remixed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First use of term Digital Curation in 2001 at a seminar held by the Digital Preservation Coalition and the British National Space Center on October 19</a:t>
            </a:r>
            <a:r>
              <a:rPr lang="en-US" baseline="30000" dirty="0" smtClean="0"/>
              <a:t>th</a:t>
            </a:r>
            <a:r>
              <a:rPr lang="en-US" baseline="0" dirty="0" smtClean="0"/>
              <a:t> 2001 in London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Beagrie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N. (2008). Digital Curation for Science, Digital Libraries, and Individuals.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International Journal of Digital Curation, 1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(1), 3-16.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doi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10.2218/ijdc.v1i1.2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4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some things to think about with discovery infrastructure, databases, access control, and the search technology</a:t>
            </a:r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61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r>
              <a:rPr lang="en-US" baseline="0" dirty="0" smtClean="0"/>
              <a:t> on the curation infrastructure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re-emphasize that most of the infrastructure already exists – the data curation aspect is a matter of identifying needs and opportunities to match needs with existing curation networks (perhaps even in museums or other physical collections).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open source/proprietary debate remains undecided as of yet, but there is a sort of an open source movement taking place (perhaps shared with an egalitarian vision of information sharing in the future – OSTP connection?)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84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140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0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data moves to re-use</a:t>
            </a:r>
            <a:r>
              <a:rPr lang="en-US" baseline="0" dirty="0" smtClean="0"/>
              <a:t> and dissemination we have a world of issues regarding property rights (largely understood as rights to income streams). These issues will likely never be static (resolved 100%) and will endure as society adapts to novel technologies, networks, and flows of data. Things to pay attention to: Creative Commons licensing and the open access movement in journal publishing.</a:t>
            </a:r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77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that we will return to the concepts</a:t>
            </a:r>
            <a:r>
              <a:rPr lang="en-US" baseline="0" dirty="0" smtClean="0"/>
              <a:t> of sustainability, value (growth) and trust </a:t>
            </a:r>
            <a:r>
              <a:rPr lang="en-US" dirty="0" smtClean="0"/>
              <a:t>at the end of the presentation.</a:t>
            </a:r>
          </a:p>
          <a:p>
            <a:r>
              <a:rPr lang="en-US" dirty="0" smtClean="0"/>
              <a:t>End of very general description</a:t>
            </a:r>
            <a:r>
              <a:rPr lang="en-US" baseline="0" dirty="0" smtClean="0"/>
              <a:t> . . . a breathing circular process . .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growth and security were perhaps the two most influential concepts in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 in terms of ecology and sustainability. Perhaps the biggest buzzwords of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McNeill, J. R. (2000).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Something New Under the Sun: an environmental history of the twentieth-century world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New York: W.W. Norton and Company, Inc.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090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that we will return to the concepts</a:t>
            </a:r>
            <a:r>
              <a:rPr lang="en-US" baseline="0" dirty="0" smtClean="0"/>
              <a:t> of sustainability, value (growth) and trust </a:t>
            </a:r>
            <a:r>
              <a:rPr lang="en-US" dirty="0" smtClean="0"/>
              <a:t>at the end of the presentation.</a:t>
            </a:r>
          </a:p>
          <a:p>
            <a:r>
              <a:rPr lang="en-US" dirty="0" smtClean="0"/>
              <a:t>End of very general description</a:t>
            </a:r>
            <a:r>
              <a:rPr lang="en-US" baseline="0" dirty="0" smtClean="0"/>
              <a:t> . . . a breathing circular process . .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growth and security were perhaps the two most influential concepts in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 in terms of ecology and sustainability. Perhaps the biggest buzzwords of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McNeill, J. R. (2000).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Something New Under the Sun: an environmental history of the twentieth-century world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New York: W.W. Norton and Company, Inc.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190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are left with this complex view (strategic pause)</a:t>
            </a:r>
          </a:p>
          <a:p>
            <a:endParaRPr lang="en-US" dirty="0" smtClean="0"/>
          </a:p>
          <a:p>
            <a:r>
              <a:rPr lang="en-US" dirty="0" smtClean="0"/>
              <a:t>Re-emphasize the role of the curator as a collaborator</a:t>
            </a:r>
            <a:r>
              <a:rPr lang="en-US" baseline="0" dirty="0" smtClean="0"/>
              <a:t> in the creation of metadata and a </a:t>
            </a:r>
            <a:r>
              <a:rPr lang="en-US" dirty="0" smtClean="0"/>
              <a:t>builder of relationships.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Copyright and access metadata? Who polices? Is the metadata stable? Are links persistent? GATEKEEPERS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74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54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59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55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63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Fry, William (1965). "Methods in Taxonomy." </a:t>
            </a:r>
            <a:r>
              <a:rPr lang="en-US" sz="8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 </a:t>
            </a:r>
            <a:r>
              <a:rPr lang="en-US" sz="800" b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207</a:t>
            </a:r>
            <a:r>
              <a:rPr lang="en-US" sz="800" b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245-246.</a:t>
            </a: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Systematics Association meeting March 31 1965 on taxonomy at the British Museum</a:t>
            </a:r>
            <a:r>
              <a:rPr lang="en-US" sz="8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Natural History: New methods in Taxonomy can be grouped as: </a:t>
            </a:r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Collecting, preparation and maintenance, examination and extraction of information, analysis and synthesis, dissemination and presentation. </a:t>
            </a: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8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third step has been modified slightly for this presentation (examination and extraction of information -&gt; build linkages).</a:t>
            </a:r>
            <a:endParaRPr lang="en-US" sz="800" b="0" u="non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800" b="0" u="non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b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(illustrator 3)</a:t>
            </a:r>
            <a:endParaRPr lang="en-US" sz="80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82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B96C7-9C7A-B74C-8171-71A0E192C4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03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57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574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58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68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E4B15-6616-45D2-90B0-25BCAF409269}" type="slidenum">
              <a:rPr lang="en-US" smtClean="0">
                <a:latin typeface="Arial" pitchFamily="34" charset="0"/>
              </a:rPr>
              <a:pPr/>
              <a:t>59</a:t>
            </a:fld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4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BE559-B438-492B-8B25-996CFA6FE800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59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/>
              <a:t>Re-mention</a:t>
            </a:r>
            <a:r>
              <a:rPr lang="en-US" sz="800" baseline="0" dirty="0" smtClean="0"/>
              <a:t> the difference between preservation-conservation and suggest the term stewardship of curation of data. Stewardship as safeguarding the valuables of others and a suggestion of being responsible towards issues of sustainability.</a:t>
            </a:r>
          </a:p>
          <a:p>
            <a:endParaRPr lang="en-US" sz="80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4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general abstraction, thinking about what goes into</a:t>
            </a:r>
            <a:r>
              <a:rPr lang="en-US" baseline="0" dirty="0" smtClean="0"/>
              <a:t> and comes out from the process of curation. There are no hard boundaries between the three (library, research, and external)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general abstraction, thinking about what goes into</a:t>
            </a:r>
            <a:r>
              <a:rPr lang="en-US" baseline="0" dirty="0" smtClean="0"/>
              <a:t> and comes out from the process of curation. There are no hard boundaries between the three (library, research, and external)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 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99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Library Data</a:t>
            </a:r>
            <a:r>
              <a:rPr lang="en-US" baseline="0" dirty="0" smtClean="0"/>
              <a:t> Collections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Scholarly repositories, theses/dissertations,</a:t>
            </a:r>
            <a:r>
              <a:rPr lang="en-US" baseline="0" dirty="0" smtClean="0"/>
              <a:t> faculty publications (institutional repositories), scholarly repository, grey literature, oral histories, digitized manuscripts, finding aids and databases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(illustrator</a:t>
            </a:r>
            <a:r>
              <a:rPr lang="en-US" baseline="0" dirty="0" smtClean="0"/>
              <a:t> </a:t>
            </a:r>
            <a:r>
              <a:rPr lang="en-US" dirty="0" smtClean="0"/>
              <a:t>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69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External Data Resources: ICPSR (Inter-university Consortium for Political and Social Research), </a:t>
            </a:r>
            <a:r>
              <a:rPr lang="en-US" dirty="0" err="1" smtClean="0"/>
              <a:t>Hathi</a:t>
            </a:r>
            <a:r>
              <a:rPr lang="en-US" dirty="0" smtClean="0"/>
              <a:t> Trust, disciplinary repositories</a:t>
            </a:r>
            <a:r>
              <a:rPr lang="en-US" baseline="0" dirty="0" smtClean="0"/>
              <a:t> and networks (see </a:t>
            </a:r>
            <a:r>
              <a:rPr lang="en-US" baseline="0" dirty="0" err="1" smtClean="0"/>
              <a:t>DataBIB</a:t>
            </a:r>
            <a:r>
              <a:rPr lang="en-US" baseline="0" dirty="0" smtClean="0"/>
              <a:t>) [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DataVerse</a:t>
            </a:r>
            <a:r>
              <a:rPr lang="en-US" baseline="0" dirty="0" smtClean="0"/>
              <a:t>, Scholarly Publishing and Academic Resources Coalition (SPARC), Knowledge Network for </a:t>
            </a:r>
            <a:r>
              <a:rPr lang="en-US" baseline="0" dirty="0" err="1" smtClean="0"/>
              <a:t>Biocomplexity</a:t>
            </a:r>
            <a:r>
              <a:rPr lang="en-US" baseline="0" dirty="0" smtClean="0"/>
              <a:t> (KNB)]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Subscriptions? Connections to software licensing? Grant purchased data or license?</a:t>
            </a:r>
          </a:p>
          <a:p>
            <a:endParaRPr lang="en-US" dirty="0" smtClean="0"/>
          </a:p>
          <a:p>
            <a:r>
              <a:rPr lang="en-US" dirty="0" smtClean="0"/>
              <a:t>(illustrator 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927CE-805B-4B9E-B0F0-7E1CB677AB2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94FBE5-7D0E-42C3-9C65-95F5FA7AE5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E4357-3281-4B33-9E48-914842B7EE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4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AD6C40-3771-478F-96C9-01B51D01C9C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19D7D9-3D9C-447F-A864-45C508308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7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028797-CE5A-411A-B237-F1F860CA80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70DD7-3350-475B-8FFC-A71045E89F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584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60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14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410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96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226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36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38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1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CC79F1-62E4-4B1A-9DB3-50BC6FC762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2E3DFE-2F78-43A2-A8E5-A0C6419B47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3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79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46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F7A183-1317-4DA3-962E-FF12CCEAB6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21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37D759-F13E-47BF-ADBA-0802609FC8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9AF939-FE08-46CE-804F-AA4DF60488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3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CF232C-E11E-4BBB-AF69-E98E3DBA41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94116-419B-4A4A-852B-04D6C81C74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64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9039A0-BB52-4E2C-927F-78EA4817EB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5D22F4-2BC0-448F-A19A-1A87057BD7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9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249D41-4B1D-414F-B121-EF2C0C0C72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CAB6B-FA3E-43CC-B886-36A66C6032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8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3CEB79-3784-41B5-AA36-F1F8899EDC3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F47330-A89D-44D1-9B80-EA49DD0E43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5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D83249-403D-43AA-ACE6-105B205837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0466-85E9-4EEF-8B3F-033B5773E6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60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3A5D9F-E95F-4AB9-A100-5367135594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97844F-A881-4BB8-9D3A-0FD7CFBD97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4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CA67DE5-F58F-4B75-A6B2-5C7907516D5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9FBF5C3-B644-4291-A084-8535F7202E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2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D9E71-ACB1-4703-B37F-398061CDF5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095435"/>
            <a:ext cx="3495040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9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riotindustries.com/words/the-secret-lives-of-font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lib.purdue.edu/dcp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536" y="2098964"/>
            <a:ext cx="10363200" cy="16188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b="1" dirty="0" smtClean="0"/>
              <a:t>Data Management in the </a:t>
            </a:r>
            <a:br>
              <a:rPr lang="en-US" sz="4400" b="1" dirty="0" smtClean="0"/>
            </a:br>
            <a:r>
              <a:rPr lang="en-US" sz="4400" b="1" dirty="0" smtClean="0"/>
              <a:t>Research Environment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8536" y="3602038"/>
            <a:ext cx="10519063" cy="554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smtClean="0"/>
              <a:t>RSM 574/674 Spring 2016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15789" y="5721164"/>
            <a:ext cx="4017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Timothy </a:t>
            </a:r>
            <a:r>
              <a:rPr lang="en-US" dirty="0"/>
              <a:t>Norris </a:t>
            </a:r>
            <a:r>
              <a:rPr lang="en-US" dirty="0" smtClean="0"/>
              <a:t>– </a:t>
            </a:r>
            <a:r>
              <a:rPr lang="en-US" dirty="0"/>
              <a:t>tnorris@miami.edu</a:t>
            </a:r>
          </a:p>
          <a:p>
            <a:r>
              <a:rPr lang="en-US" dirty="0"/>
              <a:t>Angela Clark </a:t>
            </a:r>
            <a:r>
              <a:rPr lang="en-US" dirty="0" smtClean="0"/>
              <a:t>–  </a:t>
            </a:r>
            <a:r>
              <a:rPr lang="en-US" dirty="0" err="1" smtClean="0"/>
              <a:t>aclark</a:t>
            </a:r>
            <a:r>
              <a:rPr lang="en-US" dirty="0" err="1"/>
              <a:t>@rsmas.miami.edu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93" cy="685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6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3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3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1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92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2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92" cy="6857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91489"/>
      </p:ext>
    </p:extLst>
  </p:cSld>
  <p:clrMapOvr>
    <a:masterClrMapping/>
  </p:clrMapOvr>
  <p:transition spd="med" advTm="8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2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91" cy="6857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91" cy="6857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5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70"/>
            <a:ext cx="9143989" cy="6857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Todays </a:t>
            </a:r>
            <a:r>
              <a:rPr lang="en-US" sz="2400" dirty="0"/>
              <a:t>Topics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Data Curation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576" y="2565399"/>
            <a:ext cx="4915528" cy="3709099"/>
          </a:xfrm>
        </p:spPr>
        <p:txBody>
          <a:bodyPr>
            <a:normAutofit/>
          </a:bodyPr>
          <a:lstStyle/>
          <a:p>
            <a:r>
              <a:rPr lang="en-US" dirty="0" smtClean="0"/>
              <a:t>What is a DCP</a:t>
            </a:r>
          </a:p>
          <a:p>
            <a:r>
              <a:rPr lang="en-US" dirty="0" smtClean="0"/>
              <a:t>The toolkit</a:t>
            </a:r>
          </a:p>
          <a:p>
            <a:r>
              <a:rPr lang="en-US" dirty="0" smtClean="0"/>
              <a:t>An example</a:t>
            </a:r>
          </a:p>
          <a:p>
            <a:r>
              <a:rPr lang="en-US" dirty="0" smtClean="0"/>
              <a:t>Discussion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56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88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7416"/>
      </p:ext>
    </p:extLst>
  </p:cSld>
  <p:clrMapOvr>
    <a:masterClrMapping/>
  </p:clrMapOvr>
  <p:transition advClick="0" advTm="1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67"/>
            <a:ext cx="9143989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59614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16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88" cy="685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27126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27192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86035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50533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85221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78364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87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6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3498"/>
            <a:ext cx="12192000" cy="873978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02748" y="365127"/>
            <a:ext cx="40134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smtClean="0">
                <a:solidFill>
                  <a:schemeClr val="bg1"/>
                </a:solidFill>
              </a:rPr>
              <a:t>Curation?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3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94866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70"/>
            <a:ext cx="9143987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1157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70"/>
            <a:ext cx="9143988" cy="685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8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5" y="267"/>
            <a:ext cx="9143987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5" cy="6857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0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70"/>
            <a:ext cx="9143985" cy="6857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6" y="267"/>
            <a:ext cx="9143983" cy="6857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2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4" y="267"/>
            <a:ext cx="9143984" cy="6857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58171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32" y="0"/>
            <a:ext cx="12314031" cy="7744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48" y="365127"/>
            <a:ext cx="4013499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Curation?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3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3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</p:spTree>
    <p:extLst>
      <p:ext uri="{BB962C8B-B14F-4D97-AF65-F5344CB8AC3E}">
        <p14:creationId xmlns:p14="http://schemas.microsoft.com/office/powerpoint/2010/main" val="14960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original idea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06699" y="31607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Represents researcher needs and perspectives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 smtClean="0"/>
              <a:t>Suitable for sharing (inform the library community) (?)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78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For This Class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9499" y="30845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b="1" dirty="0" smtClean="0"/>
              <a:t>“Provides a means for a researcher or a research group to thoughtfully consider their needs beyond immediate use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67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93" y="1825625"/>
            <a:ext cx="8788998" cy="4351338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dirty="0"/>
              <a:t>A completed Data Curation Profile will contain two types of information about a data set. </a:t>
            </a:r>
            <a:r>
              <a:rPr lang="en-US" dirty="0" smtClean="0"/>
              <a:t>First, the </a:t>
            </a:r>
            <a:r>
              <a:rPr lang="en-US" dirty="0"/>
              <a:t>Profile will contain information about the data set itself, including its current lifecycle</a:t>
            </a:r>
            <a:r>
              <a:rPr lang="en-US" dirty="0" smtClean="0"/>
              <a:t>, purpose</a:t>
            </a:r>
            <a:r>
              <a:rPr lang="en-US" dirty="0"/>
              <a:t>, forms, and perceived value. Second, a Data Curation Profile will contain </a:t>
            </a:r>
            <a:r>
              <a:rPr lang="en-US" dirty="0" smtClean="0"/>
              <a:t>information regarding </a:t>
            </a:r>
            <a:r>
              <a:rPr lang="en-US" dirty="0"/>
              <a:t>a researcher’s needs for the data including how and when the data should be </a:t>
            </a:r>
            <a:r>
              <a:rPr lang="en-US" dirty="0" smtClean="0"/>
              <a:t>made accessible </a:t>
            </a:r>
            <a:r>
              <a:rPr lang="en-US" dirty="0"/>
              <a:t>to others, what documentation and description for the data are needed, and </a:t>
            </a:r>
            <a:r>
              <a:rPr lang="en-US" dirty="0" smtClean="0"/>
              <a:t>details regarding </a:t>
            </a:r>
            <a:r>
              <a:rPr lang="en-US" dirty="0"/>
              <a:t>the need for the preservation of the data.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7800" y="938217"/>
            <a:ext cx="6667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For This Class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60699" y="3084515"/>
            <a:ext cx="7571591" cy="133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b="1" dirty="0" smtClean="0"/>
              <a:t>Inform data management. Do you curate data???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21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Curation Profile</a:t>
            </a:r>
            <a:br>
              <a:rPr lang="en-US" dirty="0" smtClean="0"/>
            </a:br>
            <a:r>
              <a:rPr lang="en-US" dirty="0" smtClean="0"/>
              <a:t>aka “The Data Story”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5624" y="2616199"/>
            <a:ext cx="8718176" cy="3560763"/>
          </a:xfrm>
        </p:spPr>
        <p:txBody>
          <a:bodyPr/>
          <a:lstStyle/>
          <a:p>
            <a:r>
              <a:rPr lang="en-US" dirty="0" smtClean="0"/>
              <a:t>Specific data set or research project</a:t>
            </a:r>
          </a:p>
          <a:p>
            <a:r>
              <a:rPr lang="en-US" dirty="0" smtClean="0"/>
              <a:t>Interview, conversation, perhaps a survey form to fill out</a:t>
            </a:r>
          </a:p>
          <a:p>
            <a:r>
              <a:rPr lang="en-US" dirty="0" smtClean="0"/>
              <a:t>Could be done with any discipline (?) or any kind of data (?)</a:t>
            </a:r>
          </a:p>
          <a:p>
            <a:r>
              <a:rPr lang="en-US" dirty="0" smtClean="0"/>
              <a:t>Modular, choose parts/components to use from the 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9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711" y="1836383"/>
            <a:ext cx="88580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</a:t>
            </a:r>
            <a:r>
              <a:rPr lang="en-US" sz="2800" dirty="0"/>
              <a:t>Data Curation Profile is developed through 3 stages</a:t>
            </a:r>
            <a:r>
              <a:rPr lang="en-US" sz="2800" dirty="0" smtClean="0"/>
              <a:t>: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1 – Preparation</a:t>
            </a:r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2 – Interviews</a:t>
            </a:r>
          </a:p>
          <a:p>
            <a:pPr lvl="1"/>
            <a:r>
              <a:rPr lang="en-US" sz="2400" dirty="0" smtClean="0"/>
              <a:t>Stage </a:t>
            </a:r>
            <a:r>
              <a:rPr lang="en-US" sz="2400" dirty="0"/>
              <a:t>3 – Constructing the Profile</a:t>
            </a:r>
          </a:p>
        </p:txBody>
      </p:sp>
    </p:spTree>
    <p:extLst>
      <p:ext uri="{BB962C8B-B14F-4D97-AF65-F5344CB8AC3E}">
        <p14:creationId xmlns:p14="http://schemas.microsoft.com/office/powerpoint/2010/main" val="1300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Sections of a DCP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905" y="2134907"/>
            <a:ext cx="12581965" cy="3580093"/>
          </a:xfrm>
        </p:spPr>
        <p:txBody>
          <a:bodyPr numCol="2" spcCol="109728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Summary of Curation Needs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the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Types, Formats, &amp; Stages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Intellectual Property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and Description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Ingest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Sharing and Access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Discovery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Interoperability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Measuring Impact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Preservation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Personnel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9904" y="2017058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3413846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9903" y="4346385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04211" y="2062653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04210" y="2963828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04209" y="3436644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04209" y="4356283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39902" y="4870820"/>
            <a:ext cx="5307107" cy="5244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8893" y="2490791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14398" y="2912209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63707" y="3817897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49472" y="2531468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1503" y="3853784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48714" y="4822436"/>
            <a:ext cx="5307107" cy="52443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3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26" y="1825625"/>
            <a:ext cx="7613073" cy="4351338"/>
          </a:xfrm>
        </p:spPr>
        <p:txBody>
          <a:bodyPr/>
          <a:lstStyle/>
          <a:p>
            <a:r>
              <a:rPr lang="en-US" dirty="0" smtClean="0"/>
              <a:t>Faculty Website</a:t>
            </a:r>
          </a:p>
          <a:p>
            <a:r>
              <a:rPr lang="en-US" dirty="0" smtClean="0"/>
              <a:t>Faculty’s publications (at least one)</a:t>
            </a:r>
          </a:p>
          <a:p>
            <a:r>
              <a:rPr lang="en-US" dirty="0" smtClean="0"/>
              <a:t>Seminars?</a:t>
            </a:r>
          </a:p>
          <a:p>
            <a:r>
              <a:rPr lang="en-US" dirty="0" smtClean="0"/>
              <a:t>Press releases?</a:t>
            </a:r>
          </a:p>
          <a:p>
            <a:r>
              <a:rPr lang="en-US" dirty="0" smtClean="0"/>
              <a:t>Grants awarded (check their CV)?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3076" y="1825625"/>
            <a:ext cx="85607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Is there a maximum time – be aware! </a:t>
            </a:r>
            <a:endParaRPr lang="en-US" dirty="0"/>
          </a:p>
          <a:p>
            <a:pPr lvl="1"/>
            <a:r>
              <a:rPr lang="en-US" dirty="0" smtClean="0"/>
              <a:t>This all depends on the engagement and level of interest</a:t>
            </a:r>
          </a:p>
          <a:p>
            <a:pPr lvl="1"/>
            <a:r>
              <a:rPr lang="en-US" dirty="0" smtClean="0"/>
              <a:t>Rule of thumb, not longer than one hour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much material to cover</a:t>
            </a:r>
            <a:endParaRPr lang="en-US" dirty="0"/>
          </a:p>
          <a:p>
            <a:pPr lvl="1"/>
            <a:r>
              <a:rPr lang="en-US" dirty="0" smtClean="0"/>
              <a:t>Do what you can, do not panic if you don’t get everything</a:t>
            </a:r>
          </a:p>
          <a:p>
            <a:pPr lvl="1"/>
            <a:r>
              <a:rPr lang="en-US" dirty="0" smtClean="0"/>
              <a:t>The importance of listening to a rant to get some good information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Kinds of Questions</a:t>
            </a:r>
          </a:p>
          <a:p>
            <a:pPr lvl="1"/>
            <a:r>
              <a:rPr lang="en-US" dirty="0" smtClean="0"/>
              <a:t>Surveys: free text/short answer/menu choice/yes or no/Likert scale</a:t>
            </a:r>
          </a:p>
          <a:p>
            <a:pPr lvl="1"/>
            <a:r>
              <a:rPr lang="en-US" dirty="0" smtClean="0"/>
              <a:t>Interviews: explanatory/clarifying/probing/relational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6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90690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Explanatory – </a:t>
            </a:r>
          </a:p>
          <a:p>
            <a:pPr lvl="1"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400" dirty="0" smtClean="0"/>
              <a:t>Clarifying </a:t>
            </a:r>
            <a:r>
              <a:rPr lang="en-US" sz="2400" dirty="0"/>
              <a:t>– </a:t>
            </a:r>
          </a:p>
          <a:p>
            <a:pPr lvl="1">
              <a:buNone/>
            </a:pPr>
            <a:r>
              <a:rPr lang="en-US" sz="2800" dirty="0">
                <a:solidFill>
                  <a:srgbClr val="0070C0"/>
                </a:solidFill>
              </a:rPr>
              <a:t>	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</a:endParaRPr>
          </a:p>
          <a:p>
            <a:pPr lvl="1"/>
            <a:r>
              <a:rPr lang="en-US" sz="2400" dirty="0"/>
              <a:t>Probing – </a:t>
            </a:r>
          </a:p>
          <a:p>
            <a:pPr lvl="1"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</a:endParaRPr>
          </a:p>
          <a:p>
            <a:pPr lvl="1"/>
            <a:r>
              <a:rPr lang="en-US" sz="2400" dirty="0"/>
              <a:t>Relational – </a:t>
            </a:r>
          </a:p>
          <a:p>
            <a:pPr lvl="1">
              <a:spcBef>
                <a:spcPts val="0"/>
              </a:spcBef>
              <a:buNone/>
            </a:pPr>
            <a:r>
              <a:rPr lang="en-US" sz="2800" dirty="0">
                <a:solidFill>
                  <a:srgbClr val="0070C0"/>
                </a:solidFill>
              </a:rPr>
              <a:t>  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2103" y="6308035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76400" y="16574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	“Tell me why you selected “x” as your response”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	“Could you explain what you mean by “x”?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	“Could you tell me more about “x”?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  	“Could you tell me how “x” relates to your earlier 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	     response of “y”?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8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4192" y="383787"/>
            <a:ext cx="671026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Bitstream Vera Sans" panose="020B0603030804020204" pitchFamily="34" charset="0"/>
              </a:rPr>
              <a:t>The in depth interview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1697" y="1861815"/>
            <a:ext cx="6732373" cy="4351338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{Demographics}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The Data Story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Characteristics of the Data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Ownership of the Data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Management Challenges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Backup Strategies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Organization and Documentation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Sharing (internal and external)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</a:pPr>
            <a:r>
              <a:rPr lang="en-US" sz="2400" dirty="0" smtClean="0"/>
              <a:t>Data Preservation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1296621"/>
            <a:ext cx="233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is data produced?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3251" y="1616224"/>
            <a:ext cx="380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</a:t>
            </a:r>
            <a:r>
              <a:rPr lang="en-US" dirty="0">
                <a:solidFill>
                  <a:prstClr val="black"/>
                </a:solidFill>
              </a:rPr>
              <a:t>a</a:t>
            </a:r>
            <a:r>
              <a:rPr lang="en-US" dirty="0" smtClean="0">
                <a:solidFill>
                  <a:prstClr val="black"/>
                </a:solidFill>
              </a:rPr>
              <a:t>re they processed or analyzed?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3651" y="1955973"/>
            <a:ext cx="24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What is their final form?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3104" y="1213824"/>
            <a:ext cx="2366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Software and hardware used?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2940" y="715620"/>
            <a:ext cx="224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How many people involved?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8957" y="951186"/>
            <a:ext cx="1311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Who manages?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21165" y="2156422"/>
            <a:ext cx="219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Time frame for production?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7235" y="1972781"/>
            <a:ext cx="215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size of data?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9077" y="2342113"/>
            <a:ext cx="155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Formats used?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104" y="271144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Number of files?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538" y="1479581"/>
            <a:ext cx="151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Are the data static</a:t>
            </a:r>
          </a:p>
          <a:p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smtClean="0">
                <a:solidFill>
                  <a:prstClr val="black"/>
                </a:solidFill>
              </a:rPr>
              <a:t>or dynamic?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653" y="3084961"/>
            <a:ext cx="2088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What are the data levels 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572496" y="1736869"/>
            <a:ext cx="523504" cy="738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574254" y="1825625"/>
            <a:ext cx="900687" cy="64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572496" y="2232972"/>
            <a:ext cx="781155" cy="242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</p:cNvCxnSpPr>
          <p:nvPr/>
        </p:nvCxnSpPr>
        <p:spPr>
          <a:xfrm flipV="1">
            <a:off x="2408492" y="2881585"/>
            <a:ext cx="641233" cy="1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65450" y="2619112"/>
            <a:ext cx="584275" cy="261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77546" y="2251610"/>
            <a:ext cx="472179" cy="62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874818" y="2625370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Licenses?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45884" y="2952561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Purchases?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71334" y="3279752"/>
            <a:ext cx="193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Inter-institutional?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711427" y="2901450"/>
            <a:ext cx="1106883" cy="378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711427" y="3183419"/>
            <a:ext cx="1318674" cy="96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11427" y="3279752"/>
            <a:ext cx="1844124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6568" y="3498469"/>
            <a:ext cx="211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Where are the data?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586" y="3867801"/>
            <a:ext cx="19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many copies?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3872" y="4237133"/>
            <a:ext cx="158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Size problems?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55" name="Straight Connector 54"/>
          <p:cNvCxnSpPr>
            <a:stCxn id="54" idx="3"/>
          </p:cNvCxnSpPr>
          <p:nvPr/>
        </p:nvCxnSpPr>
        <p:spPr>
          <a:xfrm flipV="1">
            <a:off x="2223474" y="4096925"/>
            <a:ext cx="835584" cy="324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2" idx="3"/>
          </p:cNvCxnSpPr>
          <p:nvPr/>
        </p:nvCxnSpPr>
        <p:spPr>
          <a:xfrm>
            <a:off x="2644712" y="3683135"/>
            <a:ext cx="414345" cy="411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3"/>
          </p:cNvCxnSpPr>
          <p:nvPr/>
        </p:nvCxnSpPr>
        <p:spPr>
          <a:xfrm>
            <a:off x="2612041" y="4052467"/>
            <a:ext cx="447016" cy="4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599526" y="4401166"/>
            <a:ext cx="249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Data Management Plan?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70218" y="4800488"/>
            <a:ext cx="208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Metadata standard?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099686" y="5145831"/>
            <a:ext cx="1544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Data dictionaries?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344440" y="4072488"/>
            <a:ext cx="1295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Can you share?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877690" y="4162561"/>
            <a:ext cx="146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Agency required?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69" name="Straight Connector 68"/>
          <p:cNvCxnSpPr>
            <a:endCxn id="64" idx="1"/>
          </p:cNvCxnSpPr>
          <p:nvPr/>
        </p:nvCxnSpPr>
        <p:spPr>
          <a:xfrm>
            <a:off x="7874818" y="4497355"/>
            <a:ext cx="724708" cy="88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5" idx="1"/>
          </p:cNvCxnSpPr>
          <p:nvPr/>
        </p:nvCxnSpPr>
        <p:spPr>
          <a:xfrm>
            <a:off x="7874818" y="4497355"/>
            <a:ext cx="895400" cy="487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55401" y="5018667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Problems?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36924" y="533276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Successes?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1924476" y="4905981"/>
            <a:ext cx="1145764" cy="194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3" idx="3"/>
          </p:cNvCxnSpPr>
          <p:nvPr/>
        </p:nvCxnSpPr>
        <p:spPr>
          <a:xfrm flipV="1">
            <a:off x="2252321" y="4905981"/>
            <a:ext cx="817919" cy="611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53162" y="4731532"/>
            <a:ext cx="1824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Do you want to share?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800054" y="5659748"/>
            <a:ext cx="24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Do you deposit in a repository?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444952" y="5447788"/>
            <a:ext cx="249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How much is preserved?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721310" y="5770850"/>
            <a:ext cx="3140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What will the data be worth in 10 years?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09" name="Straight Connector 108"/>
          <p:cNvCxnSpPr>
            <a:endCxn id="107" idx="1"/>
          </p:cNvCxnSpPr>
          <p:nvPr/>
        </p:nvCxnSpPr>
        <p:spPr>
          <a:xfrm>
            <a:off x="5941716" y="5387999"/>
            <a:ext cx="503236" cy="24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42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39" grpId="0"/>
      <p:bldP spid="40" grpId="0"/>
      <p:bldP spid="41" grpId="0"/>
      <p:bldP spid="52" grpId="0"/>
      <p:bldP spid="53" grpId="0"/>
      <p:bldP spid="54" grpId="0"/>
      <p:bldP spid="64" grpId="0"/>
      <p:bldP spid="65" grpId="0"/>
      <p:bldP spid="66" grpId="0"/>
      <p:bldP spid="67" grpId="0"/>
      <p:bldP spid="68" grpId="0"/>
      <p:bldP spid="92" grpId="0"/>
      <p:bldP spid="93" grpId="0"/>
      <p:bldP spid="103" grpId="0"/>
      <p:bldP spid="104" grpId="0"/>
      <p:bldP spid="107" grpId="0"/>
      <p:bldP spid="10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7935"/>
            <a:ext cx="10515600" cy="39990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NO!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INSTEAD</a:t>
            </a:r>
          </a:p>
          <a:p>
            <a:pPr marL="0" indent="0" algn="ctr">
              <a:buNone/>
            </a:pPr>
            <a:endParaRPr lang="en-US" dirty="0"/>
          </a:p>
          <a:p>
            <a:pPr marL="1379538" indent="-457200">
              <a:buAutoNum type="arabicPeriod"/>
            </a:pPr>
            <a:r>
              <a:rPr lang="en-US" dirty="0" smtClean="0"/>
              <a:t>Take a set of questions written or printed on paper (the interview guide)</a:t>
            </a:r>
          </a:p>
          <a:p>
            <a:pPr marL="1379538" indent="-457200">
              <a:buAutoNum type="arabicPeriod"/>
            </a:pPr>
            <a:r>
              <a:rPr lang="en-US" dirty="0" smtClean="0"/>
              <a:t>Take copious notes right onto your interview guide</a:t>
            </a:r>
          </a:p>
          <a:p>
            <a:pPr marL="1379538" indent="-457200">
              <a:buAutoNum type="arabicPeriod"/>
            </a:pPr>
            <a:r>
              <a:rPr lang="en-US" dirty="0" smtClean="0"/>
              <a:t>As soon as the interview is complete, type notes into a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52600" y="1689100"/>
            <a:ext cx="8674100" cy="4864100"/>
          </a:xfrm>
        </p:spPr>
        <p:txBody>
          <a:bodyPr/>
          <a:lstStyle/>
          <a:p>
            <a:pPr lvl="1">
              <a:buNone/>
            </a:pPr>
            <a:endParaRPr lang="en-US" sz="3600" dirty="0"/>
          </a:p>
          <a:p>
            <a:endParaRPr lang="en-US" sz="3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8790"/>
              </p:ext>
            </p:extLst>
          </p:nvPr>
        </p:nvGraphicFramePr>
        <p:xfrm>
          <a:off x="1923747" y="1281339"/>
          <a:ext cx="8502953" cy="4811022"/>
        </p:xfrm>
        <a:graphic>
          <a:graphicData uri="http://schemas.openxmlformats.org/drawingml/2006/table">
            <a:tbl>
              <a:tblPr/>
              <a:tblGrid>
                <a:gridCol w="1469571"/>
                <a:gridCol w="1427238"/>
                <a:gridCol w="1800059"/>
                <a:gridCol w="1457650"/>
                <a:gridCol w="2348435"/>
              </a:tblGrid>
              <a:tr h="1290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 Stage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Output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Typical File Size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Other / Notes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734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Primary 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Raw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Processing Stage 1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Analyzed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Published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448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libri"/>
                          <a:ea typeface="Calibri"/>
                          <a:cs typeface="Calibri"/>
                        </a:rPr>
                        <a:t>Ancillary </a:t>
                      </a: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Image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79473"/>
          </a:xfrm>
        </p:spPr>
        <p:txBody>
          <a:bodyPr/>
          <a:lstStyle/>
          <a:p>
            <a:r>
              <a:rPr lang="en-US" dirty="0" smtClean="0"/>
              <a:t>Example for Data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52600" y="6399311"/>
            <a:ext cx="10381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Carlson, Jake, "The Data Curation Profiles Toolkit: The Profile Template" (2010).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http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://dx.doi.org/10.5703/1288284315653</a:t>
            </a:r>
          </a:p>
        </p:txBody>
      </p:sp>
    </p:spTree>
    <p:extLst>
      <p:ext uri="{BB962C8B-B14F-4D97-AF65-F5344CB8AC3E}">
        <p14:creationId xmlns:p14="http://schemas.microsoft.com/office/powerpoint/2010/main" val="16512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52600" y="1689100"/>
            <a:ext cx="8674100" cy="4864100"/>
          </a:xfrm>
        </p:spPr>
        <p:txBody>
          <a:bodyPr/>
          <a:lstStyle/>
          <a:p>
            <a:pPr lvl="1">
              <a:buNone/>
            </a:pPr>
            <a:endParaRPr lang="en-US" sz="3600" dirty="0"/>
          </a:p>
          <a:p>
            <a:endParaRPr lang="en-US" sz="3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8790"/>
              </p:ext>
            </p:extLst>
          </p:nvPr>
        </p:nvGraphicFramePr>
        <p:xfrm>
          <a:off x="1923747" y="1281339"/>
          <a:ext cx="8502953" cy="4811022"/>
        </p:xfrm>
        <a:graphic>
          <a:graphicData uri="http://schemas.openxmlformats.org/drawingml/2006/table">
            <a:tbl>
              <a:tblPr/>
              <a:tblGrid>
                <a:gridCol w="1469571"/>
                <a:gridCol w="1427238"/>
                <a:gridCol w="1800059"/>
                <a:gridCol w="1457650"/>
                <a:gridCol w="2348435"/>
              </a:tblGrid>
              <a:tr h="1290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 Stage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Output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Typical File Size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Other / Notes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734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Primary 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Raw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Sensor data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100k in 1 file per day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proprietary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to the sensor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FTP downloads are mostly automated.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Processing Stage 1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Sensor data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–open/accessible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format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Roughly 6kb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.csv / .xls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formatted into .csv before bring reformatted into a mySQL database.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Processed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vectors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800 records per intersection per day. 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SQL / .xls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extracted from the mySQL database for analysis purposes. 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Analyzed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charts/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Graphs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.xls / .emf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and graphs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used for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interpretation. 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Published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charts/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graphs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.ppt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Data are presented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via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power point.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448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libri"/>
                          <a:ea typeface="Calibri"/>
                          <a:cs typeface="Calibri"/>
                        </a:rPr>
                        <a:t>Ancillary </a:t>
                      </a:r>
                      <a:r>
                        <a:rPr lang="en-US" sz="1400" b="1" dirty="0">
                          <a:latin typeface="Calibri"/>
                          <a:ea typeface="Calibri"/>
                          <a:cs typeface="Calibri"/>
                        </a:rPr>
                        <a:t>Data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Image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Stills taken from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video</a:t>
                      </a:r>
                      <a:endParaRPr lang="en-US" sz="14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.gif /.jpg / .ppt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Images 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generated </a:t>
                      </a:r>
                      <a:r>
                        <a:rPr lang="en-US" sz="1400" dirty="0" smtClean="0">
                          <a:latin typeface="Calibri"/>
                          <a:ea typeface="Calibri"/>
                          <a:cs typeface="Calibri"/>
                        </a:rPr>
                        <a:t>from video</a:t>
                      </a: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</a:rPr>
                        <a:t>.</a:t>
                      </a:r>
                    </a:p>
                  </a:txBody>
                  <a:tcPr marL="35141" marR="351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79473"/>
          </a:xfrm>
        </p:spPr>
        <p:txBody>
          <a:bodyPr/>
          <a:lstStyle/>
          <a:p>
            <a:r>
              <a:rPr lang="en-US" dirty="0" smtClean="0"/>
              <a:t>Example for Data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389384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659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Connections b/w components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83" y="1145730"/>
            <a:ext cx="6124575" cy="228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22" y="3355531"/>
            <a:ext cx="6000750" cy="12668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420" y="4536630"/>
            <a:ext cx="6038850" cy="1733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302280" y="1840860"/>
            <a:ext cx="179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46C0A"/>
                </a:solidFill>
              </a:rPr>
              <a:t>Interview</a:t>
            </a:r>
          </a:p>
          <a:p>
            <a:pPr algn="r"/>
            <a:r>
              <a:rPr lang="en-US" sz="2400" b="1" dirty="0">
                <a:solidFill>
                  <a:srgbClr val="E46C0A"/>
                </a:solidFill>
              </a:rPr>
              <a:t>Worksheet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16620" y="3646340"/>
            <a:ext cx="179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46C0A"/>
                </a:solidFill>
              </a:rPr>
              <a:t>Interview Manual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718" y="4965932"/>
            <a:ext cx="179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46C0A"/>
                </a:solidFill>
              </a:rPr>
              <a:t>DCP</a:t>
            </a:r>
          </a:p>
          <a:p>
            <a:pPr algn="r"/>
            <a:r>
              <a:rPr lang="en-US" sz="2400" b="1" dirty="0">
                <a:solidFill>
                  <a:srgbClr val="E46C0A"/>
                </a:solidFill>
              </a:rPr>
              <a:t>Template</a:t>
            </a:r>
          </a:p>
        </p:txBody>
      </p:sp>
      <p:sp>
        <p:nvSpPr>
          <p:cNvPr id="14" name="Curved Left Arrow 13"/>
          <p:cNvSpPr/>
          <p:nvPr/>
        </p:nvSpPr>
        <p:spPr bwMode="auto">
          <a:xfrm>
            <a:off x="9346145" y="4241356"/>
            <a:ext cx="971550" cy="116205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</a:endParaRPr>
          </a:p>
        </p:txBody>
      </p:sp>
      <p:sp>
        <p:nvSpPr>
          <p:cNvPr id="16" name="Curved Left Arrow 15"/>
          <p:cNvSpPr/>
          <p:nvPr/>
        </p:nvSpPr>
        <p:spPr bwMode="auto">
          <a:xfrm>
            <a:off x="8993720" y="2945954"/>
            <a:ext cx="971550" cy="116205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7384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/>
              <a:t>Worksheet Mod.13 Q2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4000" y="1790700"/>
            <a:ext cx="8572500" cy="4305300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0381" y="1559868"/>
            <a:ext cx="349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46C0A"/>
                </a:solidFill>
              </a:rPr>
              <a:t>Interview Worksheet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87" y="2245667"/>
            <a:ext cx="6527629" cy="32958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24839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/>
              <a:t>Manual: Mod 13 Q2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80" y="1690690"/>
            <a:ext cx="8408839" cy="4269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15114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dirty="0"/>
              <a:t>Connections </a:t>
            </a:r>
            <a:r>
              <a:rPr lang="en-US" dirty="0" smtClean="0"/>
              <a:t>b/w components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4051" y="1945289"/>
            <a:ext cx="782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6C0A"/>
                </a:solidFill>
              </a:rPr>
              <a:t>Section 13.1 of the Completed Data Curation Profile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48" y="2520881"/>
            <a:ext cx="6954762" cy="301660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52103" y="6399311"/>
            <a:ext cx="110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Whitmire, Amanda L. (2014). Research Data Management Curriculum, Lecture 6: Introducing Data Curation Profiles. Oregon State University Libraries</a:t>
            </a:r>
          </a:p>
        </p:txBody>
      </p:sp>
    </p:spTree>
    <p:extLst>
      <p:ext uri="{BB962C8B-B14F-4D97-AF65-F5344CB8AC3E}">
        <p14:creationId xmlns:p14="http://schemas.microsoft.com/office/powerpoint/2010/main" val="13115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1"/>
            <a:ext cx="12191048" cy="6858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** break **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 for Midterm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8" y="1690690"/>
            <a:ext cx="7597589" cy="4298014"/>
          </a:xfrm>
        </p:spPr>
        <p:txBody>
          <a:bodyPr>
            <a:normAutofit/>
          </a:bodyPr>
          <a:lstStyle/>
          <a:p>
            <a:r>
              <a:rPr lang="en-US" dirty="0" smtClean="0"/>
              <a:t>Double spaced - </a:t>
            </a:r>
            <a:r>
              <a:rPr lang="en-US" dirty="0"/>
              <a:t>Simple page </a:t>
            </a:r>
            <a:r>
              <a:rPr lang="en-US" dirty="0" smtClean="0"/>
              <a:t>numbers - </a:t>
            </a:r>
            <a:r>
              <a:rPr lang="en-US" dirty="0"/>
              <a:t>1” </a:t>
            </a:r>
            <a:r>
              <a:rPr lang="en-US" dirty="0" smtClean="0"/>
              <a:t>margins</a:t>
            </a:r>
          </a:p>
          <a:p>
            <a:r>
              <a:rPr lang="en-US" dirty="0" smtClean="0"/>
              <a:t>12pt font (preferably Times New Roman)</a:t>
            </a:r>
          </a:p>
          <a:p>
            <a:r>
              <a:rPr lang="en-US" dirty="0" smtClean="0"/>
              <a:t>1000 – 1500 words (strict)</a:t>
            </a:r>
          </a:p>
          <a:p>
            <a:r>
              <a:rPr lang="en-US" dirty="0" smtClean="0"/>
              <a:t>At least one reference (the paper you read)</a:t>
            </a:r>
          </a:p>
          <a:p>
            <a:r>
              <a:rPr lang="en-US" dirty="0" smtClean="0"/>
              <a:t>Headings and sub-headings ok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 written work is a draft. </a:t>
            </a:r>
          </a:p>
          <a:p>
            <a:pPr marL="0" indent="0">
              <a:buNone/>
            </a:pPr>
            <a:r>
              <a:rPr lang="en-US" dirty="0" smtClean="0"/>
              <a:t>A second draft is always better than the first.</a:t>
            </a:r>
          </a:p>
          <a:p>
            <a:pPr marL="0" indent="0">
              <a:buNone/>
            </a:pPr>
            <a:r>
              <a:rPr lang="en-US" dirty="0" smtClean="0"/>
              <a:t>This is a writing exercise as well as a DCP.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58117" y="4135532"/>
            <a:ext cx="562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http://riotindustries.com/words/the-secret-lives-of-fonts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14925" y="5204594"/>
            <a:ext cx="4818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Due: March 4</a:t>
            </a:r>
            <a:r>
              <a:rPr lang="en-US" baseline="30000" dirty="0" smtClean="0"/>
              <a:t>th</a:t>
            </a:r>
            <a:r>
              <a:rPr lang="en-US" dirty="0" smtClean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for Wednesday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7636" y="2309719"/>
            <a:ext cx="70731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one data curation profile to read </a:t>
            </a:r>
            <a:r>
              <a:rPr lang="en-US" dirty="0" smtClean="0"/>
              <a:t>from: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i="1" dirty="0">
                <a:hlinkClick r:id="rId3"/>
              </a:rPr>
              <a:t>http://docs.lib.purdue.edu/dcp</a:t>
            </a:r>
            <a:r>
              <a:rPr lang="en-US" i="1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 prepared to discuss the DCP in class</a:t>
            </a:r>
          </a:p>
          <a:p>
            <a:pPr lvl="1"/>
            <a:r>
              <a:rPr lang="en-US" dirty="0" smtClean="0"/>
              <a:t>2-3 minute summary</a:t>
            </a:r>
          </a:p>
          <a:p>
            <a:pPr lvl="1"/>
            <a:r>
              <a:rPr lang="en-US" dirty="0" smtClean="0"/>
              <a:t>3-5 points that you found interesting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331" y="295835"/>
            <a:ext cx="4822708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1"/>
            <a:ext cx="12191048" cy="6858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1" r="76420"/>
          <a:stretch/>
        </p:blipFill>
        <p:spPr>
          <a:xfrm>
            <a:off x="953" y="4415590"/>
            <a:ext cx="2874595" cy="2442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58935" r="67532" b="-161"/>
          <a:stretch/>
        </p:blipFill>
        <p:spPr>
          <a:xfrm>
            <a:off x="-24062" y="4042611"/>
            <a:ext cx="3982452" cy="2827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72209" r="55088" b="-161"/>
          <a:stretch/>
        </p:blipFill>
        <p:spPr>
          <a:xfrm>
            <a:off x="-24063" y="4953001"/>
            <a:ext cx="5499576" cy="1917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65384" r="54016" b="-162"/>
          <a:stretch/>
        </p:blipFill>
        <p:spPr>
          <a:xfrm>
            <a:off x="-24063" y="4484915"/>
            <a:ext cx="5630205" cy="2385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52368" r="64284" b="-161"/>
          <a:stretch/>
        </p:blipFill>
        <p:spPr>
          <a:xfrm>
            <a:off x="-24063" y="3592288"/>
            <a:ext cx="4378349" cy="3277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59669" r="55087" b="-161"/>
          <a:stretch/>
        </p:blipFill>
        <p:spPr>
          <a:xfrm>
            <a:off x="-24063" y="4093029"/>
            <a:ext cx="5499577" cy="27770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61574" r="51248" b="-161"/>
          <a:stretch/>
        </p:blipFill>
        <p:spPr>
          <a:xfrm>
            <a:off x="-24064" y="4223657"/>
            <a:ext cx="5967664" cy="2646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56178" r="48570" b="-162"/>
          <a:stretch/>
        </p:blipFill>
        <p:spPr>
          <a:xfrm>
            <a:off x="-24064" y="3853543"/>
            <a:ext cx="6294235" cy="30164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/>
    </mc:Choice>
    <mc:Fallback xmlns="">
      <p:transition spd="med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5" cy="6857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267"/>
            <a:ext cx="9143995" cy="685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37" y="3306511"/>
            <a:ext cx="782681" cy="1512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25" y="3313939"/>
            <a:ext cx="771043" cy="133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7" t="91542" r="1"/>
          <a:stretch/>
        </p:blipFill>
        <p:spPr>
          <a:xfrm>
            <a:off x="8475261" y="6277970"/>
            <a:ext cx="3715787" cy="58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0" t="-207" r="1" b="5"/>
          <a:stretch/>
        </p:blipFill>
        <p:spPr>
          <a:xfrm>
            <a:off x="10658901" y="-13648"/>
            <a:ext cx="1532147" cy="687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6" t="-208" r="1" b="94038"/>
          <a:stretch/>
        </p:blipFill>
        <p:spPr>
          <a:xfrm>
            <a:off x="8052179" y="-13648"/>
            <a:ext cx="4138868" cy="42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207" r="73139" b="86672"/>
          <a:stretch/>
        </p:blipFill>
        <p:spPr>
          <a:xfrm>
            <a:off x="2" y="-13648"/>
            <a:ext cx="3275463" cy="928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8621" r="75825"/>
          <a:stretch/>
        </p:blipFill>
        <p:spPr>
          <a:xfrm>
            <a:off x="952" y="4020208"/>
            <a:ext cx="2946965" cy="2837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95926" cy="8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9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</TotalTime>
  <Words>3611</Words>
  <Application>Microsoft Office PowerPoint</Application>
  <PresentationFormat>Widescreen</PresentationFormat>
  <Paragraphs>437</Paragraphs>
  <Slides>63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Bitstream Vera Sans</vt:lpstr>
      <vt:lpstr>Calibri</vt:lpstr>
      <vt:lpstr>Calibri Light</vt:lpstr>
      <vt:lpstr>Office Theme</vt:lpstr>
      <vt:lpstr>3_Office Theme</vt:lpstr>
      <vt:lpstr>Data Management in the  Research Environment</vt:lpstr>
      <vt:lpstr>Todays Topics Data Curation Profiles</vt:lpstr>
      <vt:lpstr>PowerPoint Presentation</vt:lpstr>
      <vt:lpstr>Curation?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Curation Profile</vt:lpstr>
      <vt:lpstr>The Data Curation Profile</vt:lpstr>
      <vt:lpstr>The Data Curation Profile</vt:lpstr>
      <vt:lpstr>The Data Curation Profile</vt:lpstr>
      <vt:lpstr>The Data Curation Profile aka “The Data Story”</vt:lpstr>
      <vt:lpstr>PowerPoint Presentation</vt:lpstr>
      <vt:lpstr>Sections of a DCP</vt:lpstr>
      <vt:lpstr>Preparation</vt:lpstr>
      <vt:lpstr>The Interview</vt:lpstr>
      <vt:lpstr>Types of Questions</vt:lpstr>
      <vt:lpstr>The in depth interview</vt:lpstr>
      <vt:lpstr>Interview Recording</vt:lpstr>
      <vt:lpstr>Example for Data</vt:lpstr>
      <vt:lpstr>Example for Data</vt:lpstr>
      <vt:lpstr>Connections b/w components</vt:lpstr>
      <vt:lpstr>Worksheet Mod.13 Q2</vt:lpstr>
      <vt:lpstr>Manual: Mod 13 Q2</vt:lpstr>
      <vt:lpstr>Connections b/w components</vt:lpstr>
      <vt:lpstr>** break **</vt:lpstr>
      <vt:lpstr>Reminder for Midterm Format</vt:lpstr>
      <vt:lpstr>Reading for Wednesday</vt:lpstr>
      <vt:lpstr>PowerPoint Presentation</vt:lpstr>
    </vt:vector>
  </TitlesOfParts>
  <Company>University of Miami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Norris</dc:creator>
  <cp:lastModifiedBy>Tim Norris</cp:lastModifiedBy>
  <cp:revision>336</cp:revision>
  <cp:lastPrinted>2015-02-20T18:57:29Z</cp:lastPrinted>
  <dcterms:created xsi:type="dcterms:W3CDTF">2015-01-21T19:33:25Z</dcterms:created>
  <dcterms:modified xsi:type="dcterms:W3CDTF">2016-02-15T15:34:09Z</dcterms:modified>
</cp:coreProperties>
</file>